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86" r:id="rId5"/>
    <p:sldId id="289" r:id="rId6"/>
    <p:sldId id="300" r:id="rId7"/>
    <p:sldId id="341" r:id="rId8"/>
    <p:sldId id="342" r:id="rId9"/>
    <p:sldId id="301" r:id="rId10"/>
    <p:sldId id="343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7E9F"/>
    <a:srgbClr val="80ABB8"/>
    <a:srgbClr val="1BA0C9"/>
    <a:srgbClr val="0D5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3" d="100"/>
          <a:sy n="93" d="100"/>
        </p:scale>
        <p:origin x="1194" y="102"/>
      </p:cViewPr>
      <p:guideLst>
        <p:guide orient="horz" pos="21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27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E46AAF-12A8-4624-8EDF-DCD94EB31EC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01410-6C15-4D5A-8C58-45F0BF9724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CA56-C766-4643-9C49-0B5937DF92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9.png"/><Relationship Id="rId7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tags" Target="../tags/tag12.xml"/><Relationship Id="rId4" Type="http://schemas.openxmlformats.org/officeDocument/2006/relationships/image" Target="../media/image17.png"/><Relationship Id="rId3" Type="http://schemas.openxmlformats.org/officeDocument/2006/relationships/tags" Target="../tags/tag11.xml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10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tags" Target="../tags/tag15.xml"/><Relationship Id="rId2" Type="http://schemas.openxmlformats.org/officeDocument/2006/relationships/image" Target="../media/image20.png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tags" Target="../tags/tag17.xml"/><Relationship Id="rId2" Type="http://schemas.openxmlformats.org/officeDocument/2006/relationships/image" Target="../media/image22.png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19.xml"/><Relationship Id="rId2" Type="http://schemas.openxmlformats.org/officeDocument/2006/relationships/image" Target="../media/image24.png"/><Relationship Id="rId1" Type="http://schemas.openxmlformats.org/officeDocument/2006/relationships/tags" Target="../tags/tag1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tags" Target="../tags/tag21.xml"/><Relationship Id="rId2" Type="http://schemas.openxmlformats.org/officeDocument/2006/relationships/image" Target="../media/image26.png"/><Relationship Id="rId1" Type="http://schemas.openxmlformats.org/officeDocument/2006/relationships/tags" Target="../tags/tag2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tags" Target="../tags/tag24.xml"/><Relationship Id="rId4" Type="http://schemas.openxmlformats.org/officeDocument/2006/relationships/image" Target="../media/image29.png"/><Relationship Id="rId3" Type="http://schemas.openxmlformats.org/officeDocument/2006/relationships/tags" Target="../tags/tag23.xml"/><Relationship Id="rId2" Type="http://schemas.openxmlformats.org/officeDocument/2006/relationships/image" Target="../media/image28.png"/><Relationship Id="rId1" Type="http://schemas.openxmlformats.org/officeDocument/2006/relationships/tags" Target="../tags/tag2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tags" Target="../tags/tag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tags" Target="../tags/tag3.xml"/><Relationship Id="rId3" Type="http://schemas.openxmlformats.org/officeDocument/2006/relationships/image" Target="../media/image3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tags" Target="../tags/tag6.xml"/><Relationship Id="rId2" Type="http://schemas.openxmlformats.org/officeDocument/2006/relationships/image" Target="../media/image9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tags" Target="../tags/tag9.xml"/><Relationship Id="rId2" Type="http://schemas.openxmlformats.org/officeDocument/2006/relationships/image" Target="../media/image14.png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3535828" y="5031367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222114" y="5106122"/>
            <a:ext cx="37477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答辩人：沈浪</a:t>
            </a:r>
            <a:r>
              <a:rPr kumimoji="1" lang="en-US" altLang="zh-CN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</a:t>
            </a:r>
            <a:r>
              <a:rPr kumimoji="1" lang="zh-CN" altLang="en-US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指导老师：李小薪</a:t>
            </a:r>
            <a:endParaRPr kumimoji="1" lang="zh-CN" altLang="en-US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2" y="1005059"/>
            <a:ext cx="2123135" cy="2141900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3310530" y="3711042"/>
            <a:ext cx="5570938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sz="36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基于人脸识别的实验室考勤系统的设计与实现</a:t>
            </a:r>
            <a:endParaRPr kumimoji="1" lang="zh-CN" sz="36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85" y="1315085"/>
            <a:ext cx="557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使用 FaceNet 预训练模型进行特征提取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8790" y="2038985"/>
            <a:ext cx="6513830" cy="2076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00315" y="2227580"/>
            <a:ext cx="3234055" cy="349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38060" y="3202305"/>
            <a:ext cx="3759200" cy="3232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4225" y="4378960"/>
            <a:ext cx="5243195" cy="15830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49605" y="6223000"/>
            <a:ext cx="5787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训练集和验证集中所有的人脸转为嵌入向量矩阵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85" y="1315085"/>
            <a:ext cx="557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数据集特征标准化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1365" y="2353310"/>
            <a:ext cx="6034405" cy="21209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154545" y="2153920"/>
            <a:ext cx="3949700" cy="3416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85" y="1315085"/>
            <a:ext cx="557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数据集标签编码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1385" y="2227580"/>
            <a:ext cx="4870450" cy="2110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29400" y="1917065"/>
            <a:ext cx="3981450" cy="34861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3730" y="4979670"/>
            <a:ext cx="5501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由于数据集标签为字符模式，无法进行机器学习，所以对标签数据进行编码处理，转化为数字形式。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85" y="1315085"/>
            <a:ext cx="557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构建 SVM 人脸识别模型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8285" y="2413000"/>
            <a:ext cx="6781800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21385" y="3764280"/>
            <a:ext cx="4674235" cy="12039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27420" y="3905250"/>
            <a:ext cx="47231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SVM 支持向量机，将 facenet 提取到的 128 维的特征向量，输入到支持向量机中进行训练，用支持向量机来做分类判断。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21385" y="5405120"/>
            <a:ext cx="96316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为什么不在 facenet 后链接全连接层来做分类呢。因为这样的做的话，需要训练的参数会很多，如果你要去识别 1w 个人，那么参数就是 128*1w。而且如果每个人只提供的图片不多，那么网络是很难训练的。对于支持向量机，则需要很少的训练数据，就可以达到一个还不错的效果。支持向量机是将低维线性不可分的向量，映射到高维可分。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85" y="1315085"/>
            <a:ext cx="557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模型评估 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1385" y="2227580"/>
            <a:ext cx="6674485" cy="1630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2190" y="4731385"/>
            <a:ext cx="7296150" cy="501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85" y="1315085"/>
            <a:ext cx="5579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人脸图像测试 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4415" y="1898015"/>
            <a:ext cx="4737735" cy="2702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40525" y="1775460"/>
            <a:ext cx="4965700" cy="10934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38110" y="3429000"/>
            <a:ext cx="2952750" cy="28575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01090" y="4832350"/>
            <a:ext cx="4797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从验证集随机选取一张人脸图像进行检测识别。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01090" y="5432425"/>
            <a:ext cx="47980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综上所述，采用MTCNN对人脸图像进行预处理和优化、FaceNet进行特征提取、SVM进行人脸识别的模型效果良好。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35530" y="53219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自动考勤模块流程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7265" y="1601470"/>
            <a:ext cx="4924425" cy="3400425"/>
          </a:xfrm>
          <a:prstGeom prst="rect">
            <a:avLst/>
          </a:prstGeom>
        </p:spPr>
      </p:pic>
      <p:pic>
        <p:nvPicPr>
          <p:cNvPr id="3" name="图片 2" descr="考勤统计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60" y="4908550"/>
            <a:ext cx="2950845" cy="1467485"/>
          </a:xfrm>
          <a:prstGeom prst="rect">
            <a:avLst/>
          </a:prstGeom>
        </p:spPr>
      </p:pic>
      <p:pic>
        <p:nvPicPr>
          <p:cNvPr id="4" name="图片 3" descr="拍照采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1601470"/>
            <a:ext cx="3714115" cy="2967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31475" y="2599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采集模块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89870" y="53130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考勤统计模块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4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29165" y="310334"/>
            <a:ext cx="26428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demonstration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系统演示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2955290" y="2204085"/>
            <a:ext cx="5917565" cy="3252470"/>
          </a:xfrm>
          <a:prstGeom prst="rect">
            <a:avLst/>
          </a:prstGeom>
        </p:spPr>
        <p:txBody>
          <a:bodyPr wrap="none">
            <a:noAutofit/>
          </a:bodyPr>
          <a:p>
            <a:pPr>
              <a:lnSpc>
                <a:spcPct val="150000"/>
              </a:lnSpc>
            </a:pPr>
            <a:r>
              <a:rPr lang="en-US" altLang="zh-CN" sz="96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96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系统演示</a:t>
            </a:r>
            <a:endParaRPr lang="zh-CN" altLang="en-US" sz="96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5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4096550" y="310334"/>
            <a:ext cx="130810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Deficiency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不足之处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7825" y="1835785"/>
            <a:ext cx="88392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①现实环境中影响人图像采集的干扰因素很多，降低了人脸检测与识别的准确率，优化算法来克服干扰因素的影响是一个重要的研究方向。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②该系统没有解决网络单次训练的问题。当新的人脸存入后，</a:t>
            </a:r>
            <a:r>
              <a:rPr lang="en-US" altLang="zh-CN"/>
              <a:t>SVM</a:t>
            </a:r>
            <a:r>
              <a:rPr lang="zh-CN" altLang="en-US"/>
              <a:t>分类器需要重新训练，效率较低。如何解决网络单一训练的问题还有待研究。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③该系统识别画面比较卡顿。如何在保持高识别精确度的同时，提高系统流畅度，还有待研究。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④如何设计系统功能以及数据库，使得系统更加简洁完善，值得日后的实践。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3535828" y="5031367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222114" y="5106122"/>
            <a:ext cx="37477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答辩人：沈浪</a:t>
            </a:r>
            <a:r>
              <a:rPr kumimoji="1" lang="en-US" altLang="zh-CN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</a:t>
            </a:r>
            <a:r>
              <a:rPr kumimoji="1" lang="zh-CN" altLang="en-US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指导老师：李小薪</a:t>
            </a:r>
            <a:endParaRPr kumimoji="1" lang="zh-CN" altLang="en-US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432" y="1005059"/>
            <a:ext cx="2123135" cy="2141900"/>
          </a:xfrm>
          <a:prstGeom prst="rect">
            <a:avLst/>
          </a:prstGeom>
        </p:spPr>
      </p:pic>
      <p:sp>
        <p:nvSpPr>
          <p:cNvPr id="70" name="矩形 69"/>
          <p:cNvSpPr/>
          <p:nvPr/>
        </p:nvSpPr>
        <p:spPr>
          <a:xfrm>
            <a:off x="3335295" y="4022827"/>
            <a:ext cx="557093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sz="36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请各位老师批评指导</a:t>
            </a:r>
            <a:endParaRPr kumimoji="1" lang="zh-CN" sz="36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5534025" y="1425575"/>
            <a:ext cx="2732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背景和研究意义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236180" y="1396429"/>
            <a:ext cx="23948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准备工作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493383" y="3093660"/>
            <a:ext cx="23948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195251" y="3093660"/>
            <a:ext cx="276672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系统演示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651667" y="3268397"/>
            <a:ext cx="1576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  <a:endParaRPr kumimoji="1" lang="zh-CN" altLang="en-US" sz="5400" b="1" dirty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486742" y="4804784"/>
            <a:ext cx="23948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不足之处</a:t>
            </a:r>
            <a:endParaRPr lang="zh-CN" altLang="en-US" sz="2800" b="1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4643884" y="1531878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sz="4000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4643884" y="1471821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8346680" y="1502198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sz="4000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8346680" y="1442141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文本框 132"/>
          <p:cNvSpPr txBox="1"/>
          <p:nvPr/>
        </p:nvSpPr>
        <p:spPr>
          <a:xfrm>
            <a:off x="4624454" y="3183243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sz="4000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4624454" y="3123186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文本框 134"/>
          <p:cNvSpPr txBox="1"/>
          <p:nvPr/>
        </p:nvSpPr>
        <p:spPr>
          <a:xfrm>
            <a:off x="8338566" y="3183243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US" altLang="zh-CN" sz="4000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8338566" y="3123186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文本框 136"/>
          <p:cNvSpPr txBox="1"/>
          <p:nvPr/>
        </p:nvSpPr>
        <p:spPr>
          <a:xfrm>
            <a:off x="4624454" y="4890261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en-US" altLang="zh-CN" sz="4000" b="1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624454" y="4830204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04" y="1128164"/>
            <a:ext cx="1443198" cy="14559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69" name="矩形 1768"/>
          <p:cNvSpPr/>
          <p:nvPr/>
        </p:nvSpPr>
        <p:spPr>
          <a:xfrm>
            <a:off x="3688047" y="311604"/>
            <a:ext cx="430149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and research significance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0" name="圆角矩形 1769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1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1702" y="109554"/>
            <a:ext cx="21386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背景和意义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"/>
            </p:custDataLst>
          </p:nvPr>
        </p:nvCxnSpPr>
        <p:spPr>
          <a:xfrm>
            <a:off x="5734685" y="2036445"/>
            <a:ext cx="5080" cy="3516630"/>
          </a:xfrm>
          <a:prstGeom prst="line">
            <a:avLst/>
          </a:prstGeom>
          <a:ln>
            <a:solidFill>
              <a:srgbClr val="9B1E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449705" y="1344930"/>
            <a:ext cx="331343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实验室出勤是维护实验室纪律的日常工作。目前国内实验室考勤主要采用指纹识别或钉钉考勤app，国外实验室考勤主要要求实验室成员每天登录指定服务器。这些考勤方法都需要被检查人员的“积极参与”，也就是说，积极使用特定的软件或系统来考勤。</a:t>
            </a:r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6711315" y="2268220"/>
            <a:ext cx="381889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近年来，随着人脸识别(FR)技术的发展，人脸识别系统已广泛应用于道路监控、门禁、社区管理等各种场景。然而，在实验室考勤中使用FR系统仍然非常罕见。主要原因是一个实验室通常有较少的员工，购买商业FR系统的成本是昂贵的。与传统的实验室考勤方式相比，基于</a:t>
            </a:r>
            <a:r>
              <a:rPr lang="en-US" altLang="zh-CN" sz="1600"/>
              <a:t>FR</a:t>
            </a:r>
            <a:r>
              <a:rPr lang="zh-CN" altLang="en-US" sz="1600"/>
              <a:t>的实验室考勤的优势在于可以非常自然，即想要签到的人不需要主动配合考勤系统</a:t>
            </a:r>
            <a:r>
              <a:rPr lang="en-US" altLang="zh-CN" sz="1600"/>
              <a:t>(</a:t>
            </a:r>
            <a:r>
              <a:rPr lang="zh-CN" altLang="en-US" sz="1600"/>
              <a:t>无感考勤</a:t>
            </a:r>
            <a:r>
              <a:rPr lang="en-US" altLang="zh-CN" sz="1600"/>
              <a:t>)</a:t>
            </a:r>
            <a:r>
              <a:rPr lang="zh-CN" altLang="en-US" sz="1600"/>
              <a:t>。因此，基于</a:t>
            </a:r>
            <a:r>
              <a:rPr lang="en-US" altLang="zh-CN" sz="1600"/>
              <a:t>FR</a:t>
            </a:r>
            <a:r>
              <a:rPr lang="zh-CN" altLang="en-US" sz="1600"/>
              <a:t>的考勤系统是非常必要的。</a:t>
            </a:r>
            <a:endParaRPr lang="zh-CN" altLang="en-US" sz="1600"/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4875" y="4013835"/>
            <a:ext cx="1560195" cy="1455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83915" y="3406140"/>
            <a:ext cx="1619250" cy="2900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91" name="矩形 1790"/>
          <p:cNvSpPr/>
          <p:nvPr/>
        </p:nvSpPr>
        <p:spPr>
          <a:xfrm>
            <a:off x="3622840" y="310334"/>
            <a:ext cx="206629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Preparatory work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准备工作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8675" y="1130300"/>
            <a:ext cx="1954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MTCNN</a:t>
            </a:r>
            <a:endParaRPr lang="en-US" altLang="zh-CN" sz="3200"/>
          </a:p>
        </p:txBody>
      </p:sp>
      <p:sp>
        <p:nvSpPr>
          <p:cNvPr id="3" name="文本框 2"/>
          <p:cNvSpPr txBox="1"/>
          <p:nvPr/>
        </p:nvSpPr>
        <p:spPr>
          <a:xfrm>
            <a:off x="1156970" y="1981200"/>
            <a:ext cx="9979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MTCNN</a:t>
            </a:r>
            <a:r>
              <a:rPr lang="zh-CN" altLang="en-US"/>
              <a:t> (Multi-task convolutional neural network,多任务卷积神经网络)。</a:t>
            </a:r>
            <a:endParaRPr lang="zh-CN" altLang="en-US"/>
          </a:p>
          <a:p>
            <a:r>
              <a:rPr lang="zh-CN" altLang="en-US"/>
              <a:t>优点：该框架用来解决由于各种姿势、照明和遮挡，在不受约束的环境中进行人脸检测和对齐的问题。</a:t>
            </a:r>
            <a:endParaRPr lang="zh-CN" altLang="en-US"/>
          </a:p>
        </p:txBody>
      </p:sp>
      <p:pic>
        <p:nvPicPr>
          <p:cNvPr id="5" name="图片 4" descr="201901021552046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0980" y="3169920"/>
            <a:ext cx="4231640" cy="2823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91" name="矩形 1790"/>
          <p:cNvSpPr/>
          <p:nvPr/>
        </p:nvSpPr>
        <p:spPr>
          <a:xfrm>
            <a:off x="3622840" y="310334"/>
            <a:ext cx="206629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Preparatory work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准备工作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8675" y="1130300"/>
            <a:ext cx="1954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MTCNN</a:t>
            </a:r>
            <a:endParaRPr lang="en-US" altLang="zh-CN" sz="3200"/>
          </a:p>
        </p:txBody>
      </p:sp>
      <p:sp>
        <p:nvSpPr>
          <p:cNvPr id="3" name="文本框 2"/>
          <p:cNvSpPr txBox="1"/>
          <p:nvPr/>
        </p:nvSpPr>
        <p:spPr>
          <a:xfrm>
            <a:off x="1156970" y="1981200"/>
            <a:ext cx="9979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工作流程：</a:t>
            </a:r>
            <a:endParaRPr lang="zh-CN"/>
          </a:p>
        </p:txBody>
      </p:sp>
      <p:pic>
        <p:nvPicPr>
          <p:cNvPr id="5" name="图片 4" descr="C:\Users\shenlang\Desktop\毕设图片\MTCNN 人脸检测流程.pngMTCNN 人脸检测流程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83205" y="2134870"/>
            <a:ext cx="3815715" cy="41694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41820" y="2134870"/>
            <a:ext cx="510921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首先呢，将原图裁剪成不同的尺寸，再 resize 成 12*12,再输入到 P-Net 中。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P-Net 通过浅层的全卷积网络来获得 Bounding-Box 回归向量，并使用 NMS(非极大值抑制)进行大部分窗口的过滤。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图片经过 P-Net 之后,会产生很多的预测窗口，将预测窗口全部送入到 R-Net 中,通过 R-Net 后,会消除掉质量很差的候选框，最后对剩下的候选框进行 Bounding-Box 回归和 NMS 进一步优化预测结果。最后将输出较为可信的区域给 O-Net。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O-Net</a:t>
            </a:r>
            <a:r>
              <a:rPr lang="zh-CN" altLang="en-US"/>
              <a:t>层会产生更细致的人脸信息，最后还回产生 5 个关键点 landmark。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91" name="矩形 1790"/>
          <p:cNvSpPr/>
          <p:nvPr/>
        </p:nvSpPr>
        <p:spPr>
          <a:xfrm>
            <a:off x="3622840" y="310334"/>
            <a:ext cx="206629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Preparatory work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准备工作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8675" y="1130300"/>
            <a:ext cx="19545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FaceNet</a:t>
            </a:r>
            <a:endParaRPr lang="en-US" altLang="zh-CN" sz="3200"/>
          </a:p>
        </p:txBody>
      </p:sp>
      <p:sp>
        <p:nvSpPr>
          <p:cNvPr id="3" name="文本框 2"/>
          <p:cNvSpPr txBox="1"/>
          <p:nvPr/>
        </p:nvSpPr>
        <p:spPr>
          <a:xfrm>
            <a:off x="1156970" y="1981200"/>
            <a:ext cx="9979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FaceNet 系统通过直接训练一个深度卷积神经网络，将人脸图像映射到 128 维的欧几里得空间，不同人脸图像在欧几里得空间中的距离与图像相似度相关：那么两幅人脸图像特征向量间的欧式距离越小，表示两幅图像是同一个人的可能性越大。</a:t>
            </a:r>
          </a:p>
        </p:txBody>
      </p:sp>
      <p:pic>
        <p:nvPicPr>
          <p:cNvPr id="5" name="图片 4" descr="C:\Users\shenlang\Desktop\毕设图片\FaceNet网络结构.pngFaceNet网络结构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308100" y="4089718"/>
            <a:ext cx="4231640" cy="8140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72275" y="2672080"/>
            <a:ext cx="3810000" cy="4019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24735" y="5073650"/>
            <a:ext cx="2004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FaceNet</a:t>
            </a:r>
            <a:r>
              <a:rPr lang="zh-CN" altLang="en-US"/>
              <a:t>网络结构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85" y="13150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数据获取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506220" y="1917700"/>
            <a:ext cx="9479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本次建模数据来源于网络，数据项统计如下： 数据详情如下(部分展示)：包含五个人的训练样本与验证样本。文件夹名称为人名，可作为数据集的标签。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25365" y="2530475"/>
            <a:ext cx="1832610" cy="15005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06220" y="41446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上图为五个人的日常图片。 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06220" y="4512945"/>
            <a:ext cx="9848850" cy="12192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06220" y="5824220"/>
            <a:ext cx="6419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上图为 ben_afflek 的图片，部分作为展示。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85" y="13150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数据预处理</a:t>
            </a:r>
            <a:endParaRPr lang="zh-CN" altLang="en-US" sz="2400"/>
          </a:p>
        </p:txBody>
      </p: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1385" y="1894840"/>
            <a:ext cx="4915535" cy="2416175"/>
          </a:xfrm>
          <a:prstGeom prst="rect">
            <a:avLst/>
          </a:prstGeom>
        </p:spPr>
      </p:pic>
      <p:pic>
        <p:nvPicPr>
          <p:cNvPr id="19" name="图片 18" descr="$AK99FJO)0`(`M3V2LBXA)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05" y="3769360"/>
            <a:ext cx="3495675" cy="2806065"/>
          </a:xfrm>
          <a:prstGeom prst="rect">
            <a:avLst/>
          </a:prstGeom>
        </p:spPr>
      </p:pic>
      <p:pic>
        <p:nvPicPr>
          <p:cNvPr id="20" name="图片 19" descr="1c6edd11-02a0-4e9c-ae72-f2b696430ff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905" y="1034415"/>
            <a:ext cx="3495675" cy="262191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0750" y="4465320"/>
            <a:ext cx="54679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 MTCNN 检测图像文件中的人脸，转换为指定尺寸，返回人脸图像的 numpy 矩阵格式。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矩形 1788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90" name="圆角矩形 1789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3</a:t>
            </a:r>
            <a:endParaRPr lang="en-US" altLang="zh-CN" sz="3600" dirty="0"/>
          </a:p>
        </p:txBody>
      </p:sp>
      <p:sp>
        <p:nvSpPr>
          <p:cNvPr id="1791" name="矩形 1790"/>
          <p:cNvSpPr/>
          <p:nvPr/>
        </p:nvSpPr>
        <p:spPr>
          <a:xfrm>
            <a:off x="3473615" y="310334"/>
            <a:ext cx="2553970" cy="36703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process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2" name="圆角矩形 1791"/>
          <p:cNvSpPr/>
          <p:nvPr/>
        </p:nvSpPr>
        <p:spPr>
          <a:xfrm rot="16200000" flipV="1">
            <a:off x="11457520" y="249444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3" name="Freeform 96"/>
          <p:cNvSpPr/>
          <p:nvPr/>
        </p:nvSpPr>
        <p:spPr bwMode="auto">
          <a:xfrm>
            <a:off x="11559368" y="359659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AD1C21"/>
              </a:solidFill>
            </a:endParaRPr>
          </a:p>
        </p:txBody>
      </p:sp>
      <p:sp>
        <p:nvSpPr>
          <p:cNvPr id="1794" name="矩形 1793"/>
          <p:cNvSpPr/>
          <p:nvPr/>
        </p:nvSpPr>
        <p:spPr>
          <a:xfrm>
            <a:off x="633077" y="125666"/>
            <a:ext cx="178308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开发过程</a:t>
            </a:r>
            <a:endParaRPr lang="zh-CN" altLang="en-US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21385" y="131508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加载和读取数据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785" y="2353310"/>
            <a:ext cx="5283835" cy="30327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89625" y="2353310"/>
            <a:ext cx="6142990" cy="3032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0,&quot;width&quot;:14688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PP_MARK_KEY" val="88909fd1-3ea7-4860-9135-38d539dd9aba"/>
  <p:tag name="COMMONDATA" val="eyJoZGlkIjoiYTliOWRkMjY1OWRiN2NkYzA1YzkxOTU5ODdiYTRjMzM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2163</Words>
  <Application>WPS 演示</Application>
  <PresentationFormat>宽屏</PresentationFormat>
  <Paragraphs>207</Paragraphs>
  <Slides>19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方正清刻本悦宋简体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PPT之家www.52ppt.com; PPT之家</cp:keywords>
  <dc:description>http://www.52ppt.com</dc:description>
  <cp:lastModifiedBy>苏·</cp:lastModifiedBy>
  <cp:revision>21</cp:revision>
  <dcterms:created xsi:type="dcterms:W3CDTF">2015-07-31T01:43:00Z</dcterms:created>
  <dcterms:modified xsi:type="dcterms:W3CDTF">2023-06-06T00:31:43Z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E118098D1AB2405A85083B830595861A</vt:lpwstr>
  </property>
</Properties>
</file>